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omfortaa Light"/>
      <p:regular r:id="rId13"/>
      <p:bold r:id="rId14"/>
    </p:embeddedFont>
    <p:embeddedFont>
      <p:font typeface="Roboto"/>
      <p:regular r:id="rId15"/>
      <p:bold r:id="rId16"/>
      <p:italic r:id="rId17"/>
      <p:boldItalic r:id="rId18"/>
    </p:embeddedFont>
    <p:embeddedFont>
      <p:font typeface="Comforta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mfortaaLigh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ComfortaaLight-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Comfortaa-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469c9f8e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469c9f8e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e469c9f8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e469c9f8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e75a1d7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e75a1d7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4c10781d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f4c10781d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4c10781d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4c10781d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e75a1d70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e75a1d70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uardiangirls.org/aikido" TargetMode="External"/><Relationship Id="rId4" Type="http://schemas.openxmlformats.org/officeDocument/2006/relationships/hyperlink" Target="https://guardiangirls.org/aikido" TargetMode="External"/><Relationship Id="rId5" Type="http://schemas.openxmlformats.org/officeDocument/2006/relationships/hyperlink" Target="https://gendai-eu.org/" TargetMode="External"/><Relationship Id="rId6" Type="http://schemas.openxmlformats.org/officeDocument/2006/relationships/image" Target="../media/image2.png"/><Relationship Id="rId7" Type="http://schemas.openxmlformats.org/officeDocument/2006/relationships/image" Target="../media/image6.jpg"/><Relationship Id="rId8"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instagram.com/reel/CpP8o7Iu0TX/?igsh=MTlsN2JuczAwYnNwbg==" TargetMode="External"/><Relationship Id="rId4" Type="http://schemas.openxmlformats.org/officeDocument/2006/relationships/hyperlink" Target="https://www.instagram.com/p/CPvnNAcJ_2G/?igsh=a3hjcTB5M213dzdy" TargetMode="External"/><Relationship Id="rId5" Type="http://schemas.openxmlformats.org/officeDocument/2006/relationships/image" Target="../media/image2.png"/><Relationship Id="rId6" Type="http://schemas.openxmlformats.org/officeDocument/2006/relationships/image" Target="../media/image4.jpg"/><Relationship Id="rId7" Type="http://schemas.openxmlformats.org/officeDocument/2006/relationships/hyperlink" Target="https://aikido.co.za/wp-content/uploads/2024/09/AFSA2024_Minegishi-Legacy-in-AFSA-by-Corrie-Human-Gender-WG.pdf" TargetMode="External"/><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227300"/>
            <a:ext cx="8561700" cy="14580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
                <a:latin typeface="Comfortaa"/>
                <a:ea typeface="Comfortaa"/>
                <a:cs typeface="Comfortaa"/>
                <a:sym typeface="Comfortaa"/>
              </a:rPr>
              <a:t>IAF </a:t>
            </a:r>
            <a:r>
              <a:rPr b="1" lang="en">
                <a:latin typeface="Comfortaa"/>
                <a:ea typeface="Comfortaa"/>
                <a:cs typeface="Comfortaa"/>
                <a:sym typeface="Comfortaa"/>
              </a:rPr>
              <a:t>Gender Balance Working Group presentation</a:t>
            </a:r>
            <a:endParaRPr b="1">
              <a:latin typeface="Comfortaa"/>
              <a:ea typeface="Comfortaa"/>
              <a:cs typeface="Comfortaa"/>
              <a:sym typeface="Comfortaa"/>
            </a:endParaRPr>
          </a:p>
          <a:p>
            <a:pPr indent="0" lvl="0" marL="0" rtl="0" algn="ctr">
              <a:spcBef>
                <a:spcPts val="0"/>
              </a:spcBef>
              <a:spcAft>
                <a:spcPts val="0"/>
              </a:spcAft>
              <a:buNone/>
            </a:pPr>
            <a:r>
              <a:rPr b="1" lang="en">
                <a:latin typeface="Comfortaa"/>
                <a:ea typeface="Comfortaa"/>
                <a:cs typeface="Comfortaa"/>
                <a:sym typeface="Comfortaa"/>
              </a:rPr>
              <a:t>Tokyo</a:t>
            </a:r>
            <a:endParaRPr b="1">
              <a:latin typeface="Comfortaa"/>
              <a:ea typeface="Comfortaa"/>
              <a:cs typeface="Comfortaa"/>
              <a:sym typeface="Comfortaa"/>
            </a:endParaRPr>
          </a:p>
          <a:p>
            <a:pPr indent="0" lvl="0" marL="0" rtl="0" algn="ctr">
              <a:spcBef>
                <a:spcPts val="0"/>
              </a:spcBef>
              <a:spcAft>
                <a:spcPts val="0"/>
              </a:spcAft>
              <a:buNone/>
            </a:pPr>
            <a:r>
              <a:rPr lang="en">
                <a:latin typeface="Comfortaa Light"/>
                <a:ea typeface="Comfortaa Light"/>
                <a:cs typeface="Comfortaa Light"/>
                <a:sym typeface="Comfortaa Light"/>
              </a:rPr>
              <a:t>2024 October 1st</a:t>
            </a:r>
            <a:endParaRPr>
              <a:latin typeface="Comfortaa Light"/>
              <a:ea typeface="Comfortaa Light"/>
              <a:cs typeface="Comfortaa Light"/>
              <a:sym typeface="Comfortaa Light"/>
            </a:endParaRPr>
          </a:p>
          <a:p>
            <a:pPr indent="0" lvl="0" marL="0" rtl="0" algn="ctr">
              <a:spcBef>
                <a:spcPts val="0"/>
              </a:spcBef>
              <a:spcAft>
                <a:spcPts val="0"/>
              </a:spcAft>
              <a:buNone/>
            </a:pPr>
            <a:r>
              <a:t/>
            </a:r>
            <a:endParaRPr b="1">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3236600" y="403975"/>
            <a:ext cx="2670775" cy="267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457200" lvl="0" marL="0" rtl="0" algn="l">
              <a:spcBef>
                <a:spcPts val="0"/>
              </a:spcBef>
              <a:spcAft>
                <a:spcPts val="0"/>
              </a:spcAft>
              <a:buNone/>
            </a:pPr>
            <a:r>
              <a:rPr b="1" lang="en">
                <a:latin typeface="Comfortaa"/>
                <a:ea typeface="Comfortaa"/>
                <a:cs typeface="Comfortaa"/>
                <a:sym typeface="Comfortaa"/>
              </a:rPr>
              <a:t>Takasaki declaration </a:t>
            </a:r>
            <a:r>
              <a:rPr lang="en" sz="2244">
                <a:latin typeface="Comfortaa"/>
                <a:ea typeface="Comfortaa"/>
                <a:cs typeface="Comfortaa"/>
                <a:sym typeface="Comfortaa"/>
              </a:rPr>
              <a:t>(2016) as the start</a:t>
            </a:r>
            <a:endParaRPr sz="2244">
              <a:latin typeface="Comfortaa"/>
              <a:ea typeface="Comfortaa"/>
              <a:cs typeface="Comfortaa"/>
              <a:sym typeface="Comfortaa"/>
            </a:endParaRPr>
          </a:p>
        </p:txBody>
      </p:sp>
      <p:sp>
        <p:nvSpPr>
          <p:cNvPr id="61" name="Google Shape;61;p14"/>
          <p:cNvSpPr txBox="1"/>
          <p:nvPr>
            <p:ph idx="1" type="body"/>
          </p:nvPr>
        </p:nvSpPr>
        <p:spPr>
          <a:xfrm>
            <a:off x="119350" y="1017725"/>
            <a:ext cx="5015100" cy="4217400"/>
          </a:xfrm>
          <a:prstGeom prst="rect">
            <a:avLst/>
          </a:prstGeom>
        </p:spPr>
        <p:txBody>
          <a:bodyPr anchorCtr="0" anchor="t" bIns="91425" lIns="91425" spcFirstLastPara="1" rIns="91425" wrap="square" tIns="91425">
            <a:noAutofit/>
          </a:bodyPr>
          <a:lstStyle/>
          <a:p>
            <a:pPr indent="0" lvl="0" marL="457200" rtl="0" algn="l">
              <a:lnSpc>
                <a:spcPct val="100000"/>
              </a:lnSpc>
              <a:spcBef>
                <a:spcPts val="1100"/>
              </a:spcBef>
              <a:spcAft>
                <a:spcPts val="0"/>
              </a:spcAft>
              <a:buNone/>
            </a:pPr>
            <a:r>
              <a:t/>
            </a:r>
            <a:endParaRPr i="1" sz="1400">
              <a:solidFill>
                <a:schemeClr val="dk1"/>
              </a:solidFill>
            </a:endParaRPr>
          </a:p>
          <a:p>
            <a:pPr indent="0" lvl="0" marL="457200" rtl="0" algn="just">
              <a:lnSpc>
                <a:spcPct val="100000"/>
              </a:lnSpc>
              <a:spcBef>
                <a:spcPts val="1100"/>
              </a:spcBef>
              <a:spcAft>
                <a:spcPts val="0"/>
              </a:spcAft>
              <a:buNone/>
            </a:pPr>
            <a:r>
              <a:rPr i="1" lang="en" sz="1200">
                <a:solidFill>
                  <a:schemeClr val="dk1"/>
                </a:solidFill>
              </a:rPr>
              <a:t>“The theme for the 12th IAF congress was the promotion of gender equality in aikido. Through classes taught by senior female instructors as well as two gender forums to explore issues of gender equality in martial arts, we have started to address this important issue for the future of aikido. We are committed to continue this journey in the future.”</a:t>
            </a:r>
            <a:endParaRPr i="1" sz="1200">
              <a:solidFill>
                <a:schemeClr val="dk1"/>
              </a:solidFill>
            </a:endParaRPr>
          </a:p>
          <a:p>
            <a:pPr indent="0" lvl="0" marL="457200" rtl="0" algn="l">
              <a:spcBef>
                <a:spcPts val="1100"/>
              </a:spcBef>
              <a:spcAft>
                <a:spcPts val="0"/>
              </a:spcAft>
              <a:buNone/>
            </a:pPr>
            <a:r>
              <a:t/>
            </a:r>
            <a:endParaRPr i="1" sz="1300">
              <a:solidFill>
                <a:schemeClr val="dk1"/>
              </a:solidFill>
            </a:endParaRPr>
          </a:p>
          <a:p>
            <a:pPr indent="0" lvl="0" marL="457200" rtl="0" algn="just">
              <a:spcBef>
                <a:spcPts val="1100"/>
              </a:spcBef>
              <a:spcAft>
                <a:spcPts val="1100"/>
              </a:spcAft>
              <a:buNone/>
            </a:pPr>
            <a:r>
              <a:rPr i="1" lang="en" sz="1200">
                <a:solidFill>
                  <a:schemeClr val="dk1"/>
                </a:solidFill>
              </a:rPr>
              <a:t>第１２回国際合気道大会のテーマは合気道における男女平等を奨励 することでした。講習会の指導陣には女性の高段者が加わり、 二つのジェンダーフォーラムでは武道における男女平等に関わる諸 問題を探索する等、 将来の合気道にとって重要であるこのテーマについて取り組み始め ました。私たちは今後この探求の旅を続けることに専念します。</a:t>
            </a:r>
            <a:endParaRPr i="1" sz="1200">
              <a:solidFill>
                <a:schemeClr val="dk1"/>
              </a:solidFill>
            </a:endParaRPr>
          </a:p>
        </p:txBody>
      </p:sp>
      <p:pic>
        <p:nvPicPr>
          <p:cNvPr id="62" name="Google Shape;62;p14"/>
          <p:cNvPicPr preferRelativeResize="0"/>
          <p:nvPr/>
        </p:nvPicPr>
        <p:blipFill>
          <a:blip r:embed="rId3">
            <a:alphaModFix/>
          </a:blip>
          <a:stretch>
            <a:fillRect/>
          </a:stretch>
        </p:blipFill>
        <p:spPr>
          <a:xfrm>
            <a:off x="5326800" y="1491263"/>
            <a:ext cx="3664801" cy="2437241"/>
          </a:xfrm>
          <a:prstGeom prst="rect">
            <a:avLst/>
          </a:prstGeom>
          <a:noFill/>
          <a:ln>
            <a:noFill/>
          </a:ln>
        </p:spPr>
      </p:pic>
      <p:pic>
        <p:nvPicPr>
          <p:cNvPr id="63" name="Google Shape;63;p14"/>
          <p:cNvPicPr preferRelativeResize="0"/>
          <p:nvPr/>
        </p:nvPicPr>
        <p:blipFill>
          <a:blip r:embed="rId4">
            <a:alphaModFix/>
          </a:blip>
          <a:stretch>
            <a:fillRect/>
          </a:stretch>
        </p:blipFill>
        <p:spPr>
          <a:xfrm>
            <a:off x="8486965" y="43450"/>
            <a:ext cx="602775" cy="602775"/>
          </a:xfrm>
          <a:prstGeom prst="rect">
            <a:avLst/>
          </a:prstGeom>
          <a:noFill/>
          <a:ln>
            <a:noFill/>
          </a:ln>
        </p:spPr>
      </p:pic>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 name="Google Shape;65;p14"/>
          <p:cNvSpPr txBox="1"/>
          <p:nvPr/>
        </p:nvSpPr>
        <p:spPr>
          <a:xfrm>
            <a:off x="5711950" y="3989450"/>
            <a:ext cx="3279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chemeClr val="dk2"/>
                </a:solidFill>
                <a:latin typeface="Comfortaa"/>
                <a:ea typeface="Comfortaa"/>
                <a:cs typeface="Comfortaa"/>
                <a:sym typeface="Comfortaa"/>
              </a:rPr>
              <a:t>1st Gender Day event in the Netherlands  2017</a:t>
            </a:r>
            <a:endParaRPr b="1" i="1" sz="1000">
              <a:solidFill>
                <a:schemeClr val="dk2"/>
              </a:solidFill>
              <a:latin typeface="Comfortaa"/>
              <a:ea typeface="Comfortaa"/>
              <a:cs typeface="Comfortaa"/>
              <a:sym typeface="Comfortaa"/>
            </a:endParaRPr>
          </a:p>
        </p:txBody>
      </p:sp>
      <p:pic>
        <p:nvPicPr>
          <p:cNvPr id="66" name="Google Shape;66;p14"/>
          <p:cNvPicPr preferRelativeResize="0"/>
          <p:nvPr/>
        </p:nvPicPr>
        <p:blipFill>
          <a:blip r:embed="rId5">
            <a:alphaModFix/>
          </a:blip>
          <a:stretch>
            <a:fillRect/>
          </a:stretch>
        </p:blipFill>
        <p:spPr>
          <a:xfrm>
            <a:off x="0" y="0"/>
            <a:ext cx="733475" cy="7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Comfortaa"/>
                <a:ea typeface="Comfortaa"/>
                <a:cs typeface="Comfortaa"/>
                <a:sym typeface="Comfortaa"/>
              </a:rPr>
              <a:t>Our Story </a:t>
            </a:r>
            <a:endParaRPr b="1">
              <a:latin typeface="Comfortaa"/>
              <a:ea typeface="Comfortaa"/>
              <a:cs typeface="Comfortaa"/>
              <a:sym typeface="Comfortaa"/>
            </a:endParaRPr>
          </a:p>
        </p:txBody>
      </p:sp>
      <p:sp>
        <p:nvSpPr>
          <p:cNvPr id="72" name="Google Shape;72;p15"/>
          <p:cNvSpPr txBox="1"/>
          <p:nvPr>
            <p:ph idx="1" type="body"/>
          </p:nvPr>
        </p:nvSpPr>
        <p:spPr>
          <a:xfrm>
            <a:off x="311700" y="1152475"/>
            <a:ext cx="4936500" cy="364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rPr>
              <a:t>The IAF Gender Balance Working Group started in 2016, right after the 12th IAF Congress in Takasaki. As one of the 8 working groups of the IAF, the GBWG has been carrying out modest, yet steady activities for the last 8 years, including throughout the period of the pandemic.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n" sz="1200">
                <a:solidFill>
                  <a:schemeClr val="dk1"/>
                </a:solidFill>
              </a:rPr>
              <a:t>As a working group, we promote the idea that gender balance is a sign of health and longevity in the growth of aikido. Raising awareness towards improved gender balance has been supported in many ways by all groups. </a:t>
            </a:r>
            <a:endParaRPr sz="1400">
              <a:solidFill>
                <a:schemeClr val="dk1"/>
              </a:solidFill>
            </a:endParaRPr>
          </a:p>
          <a:p>
            <a:pPr indent="-311150" lvl="0" marL="457200" rtl="0" algn="l">
              <a:lnSpc>
                <a:spcPct val="150000"/>
              </a:lnSpc>
              <a:spcBef>
                <a:spcPts val="1100"/>
              </a:spcBef>
              <a:spcAft>
                <a:spcPts val="0"/>
              </a:spcAft>
              <a:buClr>
                <a:schemeClr val="dk1"/>
              </a:buClr>
              <a:buSzPts val="1300"/>
              <a:buChar char="●"/>
            </a:pPr>
            <a:r>
              <a:rPr lang="en" sz="1300">
                <a:solidFill>
                  <a:schemeClr val="dk1"/>
                </a:solidFill>
              </a:rPr>
              <a:t>About 30 delegates and observers from all over the world</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en" sz="1300">
                <a:solidFill>
                  <a:schemeClr val="dk1"/>
                </a:solidFill>
              </a:rPr>
              <a:t>ULA-IAF GBWG as sub-circle</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en" sz="1300">
                <a:solidFill>
                  <a:schemeClr val="dk1"/>
                </a:solidFill>
              </a:rPr>
              <a:t>Bimonthly online meetings</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en" sz="1300">
                <a:solidFill>
                  <a:schemeClr val="dk1"/>
                </a:solidFill>
              </a:rPr>
              <a:t>International Women's Day campaigns</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en" sz="1300">
                <a:solidFill>
                  <a:schemeClr val="dk1"/>
                </a:solidFill>
              </a:rPr>
              <a:t>Planning and promoting physical &amp; online events</a:t>
            </a:r>
            <a:endParaRPr sz="1300">
              <a:solidFill>
                <a:schemeClr val="dk1"/>
              </a:solidFill>
            </a:endParaRPr>
          </a:p>
        </p:txBody>
      </p:sp>
      <p:pic>
        <p:nvPicPr>
          <p:cNvPr id="73" name="Google Shape;73;p15"/>
          <p:cNvPicPr preferRelativeResize="0"/>
          <p:nvPr/>
        </p:nvPicPr>
        <p:blipFill>
          <a:blip r:embed="rId3">
            <a:alphaModFix/>
          </a:blip>
          <a:stretch>
            <a:fillRect/>
          </a:stretch>
        </p:blipFill>
        <p:spPr>
          <a:xfrm>
            <a:off x="5400600" y="1170125"/>
            <a:ext cx="3591002" cy="2219655"/>
          </a:xfrm>
          <a:prstGeom prst="rect">
            <a:avLst/>
          </a:prstGeom>
          <a:noFill/>
          <a:ln>
            <a:noFill/>
          </a:ln>
        </p:spPr>
      </p:pic>
      <p:pic>
        <p:nvPicPr>
          <p:cNvPr id="74" name="Google Shape;74;p15"/>
          <p:cNvPicPr preferRelativeResize="0"/>
          <p:nvPr/>
        </p:nvPicPr>
        <p:blipFill>
          <a:blip r:embed="rId4">
            <a:alphaModFix/>
          </a:blip>
          <a:stretch>
            <a:fillRect/>
          </a:stretch>
        </p:blipFill>
        <p:spPr>
          <a:xfrm>
            <a:off x="8486965" y="43450"/>
            <a:ext cx="602775" cy="602775"/>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5"/>
          <p:cNvSpPr txBox="1"/>
          <p:nvPr/>
        </p:nvSpPr>
        <p:spPr>
          <a:xfrm>
            <a:off x="6069525" y="3389775"/>
            <a:ext cx="2833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900">
                <a:solidFill>
                  <a:schemeClr val="dk2"/>
                </a:solidFill>
                <a:latin typeface="Comfortaa"/>
                <a:ea typeface="Comfortaa"/>
                <a:cs typeface="Comfortaa"/>
                <a:sym typeface="Comfortaa"/>
              </a:rPr>
              <a:t>Online meeting in December 2023, delegates from USA, Netherlands, Slovenia, Chile and Argentina</a:t>
            </a:r>
            <a:endParaRPr b="1" i="1" sz="900">
              <a:solidFill>
                <a:schemeClr val="dk2"/>
              </a:solidFill>
              <a:latin typeface="Comfortaa"/>
              <a:ea typeface="Comfortaa"/>
              <a:cs typeface="Comfortaa"/>
              <a:sym typeface="Comfortaa"/>
            </a:endParaRPr>
          </a:p>
        </p:txBody>
      </p:sp>
      <p:pic>
        <p:nvPicPr>
          <p:cNvPr id="77" name="Google Shape;77;p15"/>
          <p:cNvPicPr preferRelativeResize="0"/>
          <p:nvPr/>
        </p:nvPicPr>
        <p:blipFill>
          <a:blip r:embed="rId5">
            <a:alphaModFix/>
          </a:blip>
          <a:stretch>
            <a:fillRect/>
          </a:stretch>
        </p:blipFill>
        <p:spPr>
          <a:xfrm>
            <a:off x="0" y="0"/>
            <a:ext cx="733475" cy="71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Comfortaa"/>
                <a:ea typeface="Comfortaa"/>
                <a:cs typeface="Comfortaa"/>
                <a:sym typeface="Comfortaa"/>
              </a:rPr>
              <a:t>Our Mission: </a:t>
            </a:r>
            <a:r>
              <a:rPr lang="en" sz="2244">
                <a:latin typeface="Comfortaa"/>
                <a:ea typeface="Comfortaa"/>
                <a:cs typeface="Comfortaa"/>
                <a:sym typeface="Comfortaa"/>
              </a:rPr>
              <a:t>C</a:t>
            </a:r>
            <a:r>
              <a:rPr lang="en" sz="2244">
                <a:latin typeface="Comfortaa"/>
                <a:ea typeface="Comfortaa"/>
                <a:cs typeface="Comfortaa"/>
                <a:sym typeface="Comfortaa"/>
              </a:rPr>
              <a:t>urrent standpoint </a:t>
            </a:r>
            <a:r>
              <a:rPr lang="en" sz="2244">
                <a:latin typeface="Comfortaa"/>
                <a:ea typeface="Comfortaa"/>
                <a:cs typeface="Comfortaa"/>
                <a:sym typeface="Comfortaa"/>
              </a:rPr>
              <a:t>and future</a:t>
            </a:r>
            <a:endParaRPr sz="1688">
              <a:latin typeface="Comfortaa"/>
              <a:ea typeface="Comfortaa"/>
              <a:cs typeface="Comfortaa"/>
              <a:sym typeface="Comfortaa"/>
            </a:endParaRPr>
          </a:p>
        </p:txBody>
      </p:sp>
      <p:sp>
        <p:nvSpPr>
          <p:cNvPr id="83" name="Google Shape;83;p16"/>
          <p:cNvSpPr txBox="1"/>
          <p:nvPr>
            <p:ph idx="1" type="body"/>
          </p:nvPr>
        </p:nvSpPr>
        <p:spPr>
          <a:xfrm>
            <a:off x="311700" y="1017725"/>
            <a:ext cx="4299900" cy="34164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lang="en" sz="1200">
                <a:solidFill>
                  <a:schemeClr val="dk1"/>
                </a:solidFill>
              </a:rPr>
              <a:t>While</a:t>
            </a:r>
            <a:r>
              <a:rPr lang="en" sz="1200">
                <a:solidFill>
                  <a:schemeClr val="dk1"/>
                </a:solidFill>
              </a:rPr>
              <a:t> we have no actuable statistics to gauge our progress, m</a:t>
            </a:r>
            <a:r>
              <a:rPr lang="en" sz="1200">
                <a:solidFill>
                  <a:schemeClr val="dk1"/>
                </a:solidFill>
              </a:rPr>
              <a:t>any of us are aware that the presence of women in our art has definitely increased. </a:t>
            </a:r>
            <a:endParaRPr sz="1200">
              <a:solidFill>
                <a:schemeClr val="dk1"/>
              </a:solidFill>
            </a:endParaRPr>
          </a:p>
          <a:p>
            <a:pPr indent="0" lvl="0" marL="0" rtl="0" algn="just">
              <a:spcBef>
                <a:spcPts val="0"/>
              </a:spcBef>
              <a:spcAft>
                <a:spcPts val="0"/>
              </a:spcAft>
              <a:buNone/>
            </a:pPr>
            <a:r>
              <a:rPr lang="en" sz="1200">
                <a:solidFill>
                  <a:schemeClr val="dk1"/>
                </a:solidFill>
              </a:rPr>
              <a:t>Thus, this is the perfect moment for us to further discuss women in leadership</a:t>
            </a:r>
            <a:r>
              <a:rPr lang="en" sz="1200">
                <a:solidFill>
                  <a:schemeClr val="dk1"/>
                </a:solidFill>
              </a:rPr>
              <a:t>, to raise awareness of the roles of women at all levels; from chief instructors, board members and instructors who are also involved in the decision making of individual dojos as well as national and international federations. </a:t>
            </a:r>
            <a:endParaRPr sz="1200">
              <a:solidFill>
                <a:schemeClr val="dk1"/>
              </a:solidFill>
            </a:endParaRPr>
          </a:p>
          <a:p>
            <a:pPr indent="0" lvl="0" marL="0" rtl="0" algn="just">
              <a:spcBef>
                <a:spcPts val="0"/>
              </a:spcBef>
              <a:spcAft>
                <a:spcPts val="0"/>
              </a:spcAft>
              <a:buNone/>
            </a:pPr>
            <a:r>
              <a:t/>
            </a:r>
            <a:endParaRPr sz="1100">
              <a:solidFill>
                <a:schemeClr val="dk1"/>
              </a:solidFill>
            </a:endParaRPr>
          </a:p>
          <a:p>
            <a:pPr indent="0" lvl="0" marL="0" rtl="0" algn="just">
              <a:spcBef>
                <a:spcPts val="0"/>
              </a:spcBef>
              <a:spcAft>
                <a:spcPts val="0"/>
              </a:spcAft>
              <a:buClr>
                <a:schemeClr val="dk1"/>
              </a:buClr>
              <a:buSzPts val="1100"/>
              <a:buFont typeface="Arial"/>
              <a:buNone/>
            </a:pPr>
            <a:r>
              <a:rPr lang="en" sz="1100">
                <a:solidFill>
                  <a:schemeClr val="dk1"/>
                </a:solidFill>
              </a:rPr>
              <a:t>During the 14th IAF Summit, we are hosting the gender forum </a:t>
            </a:r>
            <a:r>
              <a:rPr b="1" i="1" lang="en" sz="1200">
                <a:solidFill>
                  <a:schemeClr val="dk1"/>
                </a:solidFill>
              </a:rPr>
              <a:t>Towards a Better Gender Balance: a Vision for the Future.  </a:t>
            </a:r>
            <a:r>
              <a:rPr lang="en" sz="1100">
                <a:solidFill>
                  <a:schemeClr val="dk1"/>
                </a:solidFill>
              </a:rPr>
              <a:t>We would like to use this time to identify different strategies and visions per region/culture, as well as sharing with us common practices in the global Aikido community to foster the inclusion of women in all aspects of aikido. </a:t>
            </a:r>
            <a:endParaRPr sz="1100">
              <a:solidFill>
                <a:schemeClr val="dk1"/>
              </a:solidFill>
            </a:endParaRPr>
          </a:p>
          <a:p>
            <a:pPr indent="0" lvl="0" marL="0" rtl="0" algn="l">
              <a:spcBef>
                <a:spcPts val="0"/>
              </a:spcBef>
              <a:spcAft>
                <a:spcPts val="1200"/>
              </a:spcAft>
              <a:buNone/>
            </a:pPr>
            <a:r>
              <a:t/>
            </a:r>
            <a:endParaRPr/>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 name="Google Shape;85;p16"/>
          <p:cNvSpPr txBox="1"/>
          <p:nvPr/>
        </p:nvSpPr>
        <p:spPr>
          <a:xfrm>
            <a:off x="5051825" y="1246900"/>
            <a:ext cx="3507000" cy="3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6" name="Google Shape;86;p16" title="9f0bd86d-eb03-45e3-9b87-4f93275035e5.jpg"/>
          <p:cNvPicPr preferRelativeResize="0"/>
          <p:nvPr/>
        </p:nvPicPr>
        <p:blipFill>
          <a:blip r:embed="rId3">
            <a:alphaModFix/>
          </a:blip>
          <a:stretch>
            <a:fillRect/>
          </a:stretch>
        </p:blipFill>
        <p:spPr>
          <a:xfrm>
            <a:off x="4938975" y="1017725"/>
            <a:ext cx="3416399" cy="3416399"/>
          </a:xfrm>
          <a:prstGeom prst="rect">
            <a:avLst/>
          </a:prstGeom>
          <a:noFill/>
          <a:ln>
            <a:noFill/>
          </a:ln>
        </p:spPr>
      </p:pic>
      <p:sp>
        <p:nvSpPr>
          <p:cNvPr id="87" name="Google Shape;87;p16"/>
          <p:cNvSpPr txBox="1"/>
          <p:nvPr/>
        </p:nvSpPr>
        <p:spPr>
          <a:xfrm>
            <a:off x="4984575" y="4346275"/>
            <a:ext cx="3266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900">
                <a:solidFill>
                  <a:schemeClr val="dk2"/>
                </a:solidFill>
                <a:latin typeface="Comfortaa"/>
                <a:ea typeface="Comfortaa"/>
                <a:cs typeface="Comfortaa"/>
                <a:sym typeface="Comfortaa"/>
              </a:rPr>
              <a:t>International </a:t>
            </a:r>
            <a:r>
              <a:rPr b="1" i="1" lang="en" sz="900">
                <a:solidFill>
                  <a:schemeClr val="dk2"/>
                </a:solidFill>
                <a:latin typeface="Comfortaa"/>
                <a:ea typeface="Comfortaa"/>
                <a:cs typeface="Comfortaa"/>
                <a:sym typeface="Comfortaa"/>
              </a:rPr>
              <a:t>Women’s Day </a:t>
            </a:r>
            <a:r>
              <a:rPr b="1" i="1" lang="en" sz="900">
                <a:solidFill>
                  <a:schemeClr val="dk2"/>
                </a:solidFill>
                <a:latin typeface="Comfortaa"/>
                <a:ea typeface="Comfortaa"/>
                <a:cs typeface="Comfortaa"/>
                <a:sym typeface="Comfortaa"/>
              </a:rPr>
              <a:t>campaign</a:t>
            </a:r>
            <a:r>
              <a:rPr b="1" i="1" lang="en" sz="900">
                <a:solidFill>
                  <a:schemeClr val="dk2"/>
                </a:solidFill>
                <a:latin typeface="Comfortaa"/>
                <a:ea typeface="Comfortaa"/>
                <a:cs typeface="Comfortaa"/>
                <a:sym typeface="Comfortaa"/>
              </a:rPr>
              <a:t> 2022 </a:t>
            </a:r>
            <a:r>
              <a:rPr b="1" i="1" lang="en" sz="900">
                <a:solidFill>
                  <a:schemeClr val="dk2"/>
                </a:solidFill>
                <a:latin typeface="Comfortaa"/>
                <a:ea typeface="Comfortaa"/>
                <a:cs typeface="Comfortaa"/>
                <a:sym typeface="Comfortaa"/>
              </a:rPr>
              <a:t>AikidoOurStories </a:t>
            </a:r>
            <a:endParaRPr b="1" i="1" sz="900">
              <a:solidFill>
                <a:schemeClr val="dk1"/>
              </a:solidFill>
              <a:latin typeface="Comfortaa"/>
              <a:ea typeface="Comfortaa"/>
              <a:cs typeface="Comfortaa"/>
              <a:sym typeface="Comfortaa"/>
            </a:endParaRPr>
          </a:p>
        </p:txBody>
      </p:sp>
      <p:pic>
        <p:nvPicPr>
          <p:cNvPr id="88" name="Google Shape;88;p16"/>
          <p:cNvPicPr preferRelativeResize="0"/>
          <p:nvPr/>
        </p:nvPicPr>
        <p:blipFill>
          <a:blip r:embed="rId4">
            <a:alphaModFix/>
          </a:blip>
          <a:stretch>
            <a:fillRect/>
          </a:stretch>
        </p:blipFill>
        <p:spPr>
          <a:xfrm>
            <a:off x="0" y="0"/>
            <a:ext cx="733475" cy="714725"/>
          </a:xfrm>
          <a:prstGeom prst="rect">
            <a:avLst/>
          </a:prstGeom>
          <a:noFill/>
          <a:ln>
            <a:noFill/>
          </a:ln>
        </p:spPr>
      </p:pic>
      <p:pic>
        <p:nvPicPr>
          <p:cNvPr id="89" name="Google Shape;89;p16"/>
          <p:cNvPicPr preferRelativeResize="0"/>
          <p:nvPr/>
        </p:nvPicPr>
        <p:blipFill>
          <a:blip r:embed="rId5">
            <a:alphaModFix/>
          </a:blip>
          <a:stretch>
            <a:fillRect/>
          </a:stretch>
        </p:blipFill>
        <p:spPr>
          <a:xfrm>
            <a:off x="8486965" y="43450"/>
            <a:ext cx="602775" cy="60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b="1" lang="en" sz="2220">
                <a:latin typeface="Comfortaa"/>
                <a:ea typeface="Comfortaa"/>
                <a:cs typeface="Comfortaa"/>
                <a:sym typeface="Comfortaa"/>
              </a:rPr>
              <a:t>Our Actions: </a:t>
            </a:r>
            <a:r>
              <a:rPr lang="en" sz="2020">
                <a:latin typeface="Comfortaa"/>
                <a:ea typeface="Comfortaa"/>
                <a:cs typeface="Comfortaa"/>
                <a:sym typeface="Comfortaa"/>
              </a:rPr>
              <a:t>List of activities 2016-2024</a:t>
            </a:r>
            <a:r>
              <a:rPr lang="en" sz="2020"/>
              <a:t> </a:t>
            </a:r>
            <a:r>
              <a:rPr b="1" lang="en" sz="2220"/>
              <a:t>	</a:t>
            </a:r>
            <a:endParaRPr b="1" sz="2220"/>
          </a:p>
        </p:txBody>
      </p:sp>
      <p:sp>
        <p:nvSpPr>
          <p:cNvPr id="95" name="Google Shape;95;p17"/>
          <p:cNvSpPr txBox="1"/>
          <p:nvPr>
            <p:ph idx="1" type="body"/>
          </p:nvPr>
        </p:nvSpPr>
        <p:spPr>
          <a:xfrm>
            <a:off x="121200" y="1152475"/>
            <a:ext cx="5053200" cy="3416400"/>
          </a:xfrm>
          <a:prstGeom prst="rect">
            <a:avLst/>
          </a:prstGeom>
        </p:spPr>
        <p:txBody>
          <a:bodyPr anchorCtr="0" anchor="t" bIns="91425" lIns="91425" spcFirstLastPara="1" rIns="91425" wrap="square" tIns="91425">
            <a:noAutofit/>
          </a:bodyPr>
          <a:lstStyle/>
          <a:p>
            <a:pPr indent="0" lvl="0" marL="0" rtl="0" algn="l">
              <a:lnSpc>
                <a:spcPct val="140000"/>
              </a:lnSpc>
              <a:spcBef>
                <a:spcPts val="1100"/>
              </a:spcBef>
              <a:spcAft>
                <a:spcPts val="0"/>
              </a:spcAft>
              <a:buSzPts val="605"/>
              <a:buNone/>
            </a:pPr>
            <a:r>
              <a:rPr b="1" lang="en" sz="1310">
                <a:solidFill>
                  <a:schemeClr val="dk1"/>
                </a:solidFill>
                <a:latin typeface="Roboto"/>
                <a:ea typeface="Roboto"/>
                <a:cs typeface="Roboto"/>
                <a:sym typeface="Roboto"/>
              </a:rPr>
              <a:t>Physical Events and Projects (co-organised with the members)</a:t>
            </a:r>
            <a:endParaRPr b="1" sz="1310">
              <a:solidFill>
                <a:schemeClr val="dk1"/>
              </a:solidFill>
              <a:latin typeface="Roboto"/>
              <a:ea typeface="Roboto"/>
              <a:cs typeface="Roboto"/>
              <a:sym typeface="Roboto"/>
            </a:endParaRPr>
          </a:p>
          <a:p>
            <a:pPr indent="-304800" lvl="0" marL="457200" rtl="0" algn="l">
              <a:lnSpc>
                <a:spcPct val="140000"/>
              </a:lnSpc>
              <a:spcBef>
                <a:spcPts val="1100"/>
              </a:spcBef>
              <a:spcAft>
                <a:spcPts val="0"/>
              </a:spcAft>
              <a:buClr>
                <a:schemeClr val="dk1"/>
              </a:buClr>
              <a:buSzPts val="1200"/>
              <a:buFont typeface="Roboto"/>
              <a:buChar char="●"/>
            </a:pPr>
            <a:r>
              <a:rPr lang="en" sz="1200">
                <a:solidFill>
                  <a:schemeClr val="dk1"/>
                </a:solidFill>
                <a:latin typeface="Roboto"/>
                <a:ea typeface="Roboto"/>
                <a:cs typeface="Roboto"/>
                <a:sym typeface="Roboto"/>
              </a:rPr>
              <a:t>Gender Event ULA IAF, Lima 2024</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u="sng">
                <a:solidFill>
                  <a:schemeClr val="hlink"/>
                </a:solidFill>
                <a:latin typeface="Roboto"/>
                <a:ea typeface="Roboto"/>
                <a:cs typeface="Roboto"/>
                <a:sym typeface="Roboto"/>
                <a:hlinkClick r:id="rId3"/>
              </a:rPr>
              <a:t>Guardian </a:t>
            </a:r>
            <a:r>
              <a:rPr lang="en" sz="1200" u="sng">
                <a:solidFill>
                  <a:schemeClr val="hlink"/>
                </a:solidFill>
                <a:latin typeface="Roboto"/>
                <a:ea typeface="Roboto"/>
                <a:cs typeface="Roboto"/>
                <a:sym typeface="Roboto"/>
                <a:hlinkClick r:id="rId4"/>
              </a:rPr>
              <a:t>Girls International in Columbia, Peru and Japan, 2024</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International Women’s Day seminar in Algeria 2023/2024</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Gender Event ULA IAF,  Buenos Aires 2023</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u="sng">
                <a:solidFill>
                  <a:schemeClr val="hlink"/>
                </a:solidFill>
                <a:latin typeface="Roboto"/>
                <a:ea typeface="Roboto"/>
                <a:cs typeface="Roboto"/>
                <a:sym typeface="Roboto"/>
                <a:hlinkClick r:id="rId5"/>
              </a:rPr>
              <a:t>Erasmus Project GendAi 2021 / 2022</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Female Instructor Education in Saudi Arabia 2021</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Gender Day 2018/ 2019, 2022/ 2024,  Slovenia</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Gender Day 2017/ 2018, The Netherlands</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International Female Instructor seminar in Argentina 2016-2019</a:t>
            </a:r>
            <a:endParaRPr sz="1200">
              <a:solidFill>
                <a:schemeClr val="dk1"/>
              </a:solidFill>
              <a:latin typeface="Roboto"/>
              <a:ea typeface="Roboto"/>
              <a:cs typeface="Roboto"/>
              <a:sym typeface="Roboto"/>
            </a:endParaRPr>
          </a:p>
          <a:p>
            <a:pPr indent="-304800" lvl="0" marL="457200" rtl="0" algn="l">
              <a:lnSpc>
                <a:spcPct val="14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International Female Instructor seminar in Chile 2019</a:t>
            </a:r>
            <a:endParaRPr sz="1200">
              <a:solidFill>
                <a:schemeClr val="dk1"/>
              </a:solidFill>
              <a:latin typeface="Roboto"/>
              <a:ea typeface="Roboto"/>
              <a:cs typeface="Roboto"/>
              <a:sym typeface="Roboto"/>
            </a:endParaRPr>
          </a:p>
          <a:p>
            <a:pPr indent="0" lvl="0" marL="457200" rtl="0" algn="l">
              <a:lnSpc>
                <a:spcPct val="140000"/>
              </a:lnSpc>
              <a:spcBef>
                <a:spcPts val="1100"/>
              </a:spcBef>
              <a:spcAft>
                <a:spcPts val="1100"/>
              </a:spcAft>
              <a:buSzPts val="605"/>
              <a:buNone/>
            </a:pPr>
            <a:r>
              <a:t/>
            </a:r>
            <a:endParaRPr sz="1200">
              <a:solidFill>
                <a:schemeClr val="dk1"/>
              </a:solidFill>
              <a:latin typeface="Roboto"/>
              <a:ea typeface="Roboto"/>
              <a:cs typeface="Roboto"/>
              <a:sym typeface="Roboto"/>
            </a:endParaRPr>
          </a:p>
        </p:txBody>
      </p:sp>
      <p:pic>
        <p:nvPicPr>
          <p:cNvPr id="96" name="Google Shape;96;p17"/>
          <p:cNvPicPr preferRelativeResize="0"/>
          <p:nvPr/>
        </p:nvPicPr>
        <p:blipFill>
          <a:blip r:embed="rId6">
            <a:alphaModFix/>
          </a:blip>
          <a:stretch>
            <a:fillRect/>
          </a:stretch>
        </p:blipFill>
        <p:spPr>
          <a:xfrm>
            <a:off x="8486965" y="43450"/>
            <a:ext cx="602775" cy="602775"/>
          </a:xfrm>
          <a:prstGeom prst="rect">
            <a:avLst/>
          </a:prstGeom>
          <a:noFill/>
          <a:ln>
            <a:noFill/>
          </a:ln>
        </p:spPr>
      </p:pic>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7"/>
          <p:cNvPicPr preferRelativeResize="0"/>
          <p:nvPr/>
        </p:nvPicPr>
        <p:blipFill>
          <a:blip r:embed="rId7">
            <a:alphaModFix/>
          </a:blip>
          <a:stretch>
            <a:fillRect/>
          </a:stretch>
        </p:blipFill>
        <p:spPr>
          <a:xfrm>
            <a:off x="5319050" y="1525000"/>
            <a:ext cx="3389998" cy="2259450"/>
          </a:xfrm>
          <a:prstGeom prst="rect">
            <a:avLst/>
          </a:prstGeom>
          <a:noFill/>
          <a:ln>
            <a:noFill/>
          </a:ln>
        </p:spPr>
      </p:pic>
      <p:sp>
        <p:nvSpPr>
          <p:cNvPr id="99" name="Google Shape;99;p17"/>
          <p:cNvSpPr txBox="1"/>
          <p:nvPr/>
        </p:nvSpPr>
        <p:spPr>
          <a:xfrm>
            <a:off x="5319050" y="3784450"/>
            <a:ext cx="3502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900">
                <a:solidFill>
                  <a:schemeClr val="dk2"/>
                </a:solidFill>
                <a:latin typeface="Comfortaa"/>
                <a:ea typeface="Comfortaa"/>
                <a:cs typeface="Comfortaa"/>
                <a:sym typeface="Comfortaa"/>
              </a:rPr>
              <a:t>International Women’s Day Seminar in Algeria 2024</a:t>
            </a:r>
            <a:endParaRPr b="1" i="1" sz="900">
              <a:solidFill>
                <a:schemeClr val="dk2"/>
              </a:solidFill>
              <a:latin typeface="Comfortaa"/>
              <a:ea typeface="Comfortaa"/>
              <a:cs typeface="Comfortaa"/>
              <a:sym typeface="Comfortaa"/>
            </a:endParaRPr>
          </a:p>
        </p:txBody>
      </p:sp>
      <p:pic>
        <p:nvPicPr>
          <p:cNvPr id="100" name="Google Shape;100;p17"/>
          <p:cNvPicPr preferRelativeResize="0"/>
          <p:nvPr/>
        </p:nvPicPr>
        <p:blipFill>
          <a:blip r:embed="rId8">
            <a:alphaModFix/>
          </a:blip>
          <a:stretch>
            <a:fillRect/>
          </a:stretch>
        </p:blipFill>
        <p:spPr>
          <a:xfrm>
            <a:off x="0" y="0"/>
            <a:ext cx="733475" cy="71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590550" y="579775"/>
            <a:ext cx="8241900" cy="572700"/>
          </a:xfrm>
          <a:prstGeom prst="rect">
            <a:avLst/>
          </a:prstGeom>
        </p:spPr>
        <p:txBody>
          <a:bodyPr anchorCtr="0" anchor="t" bIns="91425" lIns="91425" spcFirstLastPara="1" rIns="91425" wrap="square" tIns="91425">
            <a:normAutofit/>
          </a:bodyPr>
          <a:lstStyle/>
          <a:p>
            <a:pPr indent="0" lvl="0" marL="0" rtl="0" algn="l">
              <a:lnSpc>
                <a:spcPct val="150000"/>
              </a:lnSpc>
              <a:spcBef>
                <a:spcPts val="1100"/>
              </a:spcBef>
              <a:spcAft>
                <a:spcPts val="1100"/>
              </a:spcAft>
              <a:buNone/>
            </a:pPr>
            <a:r>
              <a:rPr b="1" lang="en" sz="2200">
                <a:latin typeface="Comfortaa"/>
                <a:ea typeface="Comfortaa"/>
                <a:cs typeface="Comfortaa"/>
                <a:sym typeface="Comfortaa"/>
              </a:rPr>
              <a:t>Online Projects and Campaigns</a:t>
            </a:r>
            <a:endParaRPr b="1" sz="2200">
              <a:latin typeface="Comfortaa"/>
              <a:ea typeface="Comfortaa"/>
              <a:cs typeface="Comfortaa"/>
              <a:sym typeface="Comfortaa"/>
            </a:endParaRPr>
          </a:p>
        </p:txBody>
      </p:sp>
      <p:sp>
        <p:nvSpPr>
          <p:cNvPr id="106" name="Google Shape;106;p18"/>
          <p:cNvSpPr txBox="1"/>
          <p:nvPr>
            <p:ph idx="1" type="body"/>
          </p:nvPr>
        </p:nvSpPr>
        <p:spPr>
          <a:xfrm>
            <a:off x="311700" y="1152475"/>
            <a:ext cx="3939600" cy="1578000"/>
          </a:xfrm>
          <a:prstGeom prst="rect">
            <a:avLst/>
          </a:prstGeom>
        </p:spPr>
        <p:txBody>
          <a:bodyPr anchorCtr="0" anchor="t" bIns="91425" lIns="91425" spcFirstLastPara="1" rIns="91425" wrap="square" tIns="91425">
            <a:normAutofit/>
          </a:bodyPr>
          <a:lstStyle/>
          <a:p>
            <a:pPr indent="-304800" lvl="0" marL="457200" rtl="0" algn="l">
              <a:lnSpc>
                <a:spcPct val="150000"/>
              </a:lnSpc>
              <a:spcBef>
                <a:spcPts val="1100"/>
              </a:spcBef>
              <a:spcAft>
                <a:spcPts val="0"/>
              </a:spcAft>
              <a:buClr>
                <a:schemeClr val="dk1"/>
              </a:buClr>
              <a:buSzPts val="1200"/>
              <a:buFont typeface="Roboto"/>
              <a:buChar char="●"/>
            </a:pPr>
            <a:r>
              <a:rPr lang="en" sz="1200" u="sng">
                <a:solidFill>
                  <a:schemeClr val="hlink"/>
                </a:solidFill>
                <a:latin typeface="Roboto"/>
                <a:ea typeface="Roboto"/>
                <a:cs typeface="Roboto"/>
                <a:sym typeface="Roboto"/>
                <a:hlinkClick r:id="rId3"/>
              </a:rPr>
              <a:t>Passingjoy -  Promotion via TikTok 2023</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lang="en" sz="1200" u="sng">
                <a:solidFill>
                  <a:schemeClr val="hlink"/>
                </a:solidFill>
                <a:latin typeface="Roboto"/>
                <a:ea typeface="Roboto"/>
                <a:cs typeface="Roboto"/>
                <a:sym typeface="Roboto"/>
                <a:hlinkClick r:id="rId4"/>
              </a:rPr>
              <a:t>Aikido OurStories - Instagram project 2022</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One</a:t>
            </a:r>
            <a:r>
              <a:rPr lang="en" sz="1200">
                <a:solidFill>
                  <a:schemeClr val="dk1"/>
                </a:solidFill>
                <a:latin typeface="Roboto"/>
                <a:ea typeface="Roboto"/>
                <a:cs typeface="Roboto"/>
                <a:sym typeface="Roboto"/>
              </a:rPr>
              <a:t>Aikido - Facebook campaign 2021</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AikidoWomen - Facebook campaign 2017-2018</a:t>
            </a:r>
            <a:endParaRPr sz="1200"/>
          </a:p>
        </p:txBody>
      </p:sp>
      <p:pic>
        <p:nvPicPr>
          <p:cNvPr id="107" name="Google Shape;107;p18"/>
          <p:cNvPicPr preferRelativeResize="0"/>
          <p:nvPr/>
        </p:nvPicPr>
        <p:blipFill>
          <a:blip r:embed="rId5">
            <a:alphaModFix/>
          </a:blip>
          <a:stretch>
            <a:fillRect/>
          </a:stretch>
        </p:blipFill>
        <p:spPr>
          <a:xfrm>
            <a:off x="8486965" y="43450"/>
            <a:ext cx="602775" cy="602775"/>
          </a:xfrm>
          <a:prstGeom prst="rect">
            <a:avLst/>
          </a:prstGeom>
          <a:noFill/>
          <a:ln>
            <a:noFill/>
          </a:ln>
        </p:spPr>
      </p:pic>
      <p:pic>
        <p:nvPicPr>
          <p:cNvPr id="108" name="Google Shape;108;p18" title="c91cb0b0-865d-476a-b778-84949abfc156.jpg"/>
          <p:cNvPicPr preferRelativeResize="0"/>
          <p:nvPr/>
        </p:nvPicPr>
        <p:blipFill>
          <a:blip r:embed="rId6">
            <a:alphaModFix/>
          </a:blip>
          <a:stretch>
            <a:fillRect/>
          </a:stretch>
        </p:blipFill>
        <p:spPr>
          <a:xfrm>
            <a:off x="4719225" y="1233700"/>
            <a:ext cx="3511974" cy="3511949"/>
          </a:xfrm>
          <a:prstGeom prst="rect">
            <a:avLst/>
          </a:prstGeom>
          <a:noFill/>
          <a:ln>
            <a:noFill/>
          </a:ln>
        </p:spPr>
      </p:pic>
      <p:sp>
        <p:nvSpPr>
          <p:cNvPr id="109" name="Google Shape;10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 name="Google Shape;110;p18"/>
          <p:cNvSpPr txBox="1"/>
          <p:nvPr/>
        </p:nvSpPr>
        <p:spPr>
          <a:xfrm>
            <a:off x="453350" y="2619300"/>
            <a:ext cx="3512100" cy="14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1"/>
                </a:solidFill>
                <a:latin typeface="Roboto"/>
                <a:ea typeface="Roboto"/>
                <a:cs typeface="Roboto"/>
                <a:sym typeface="Roboto"/>
              </a:rPr>
              <a:t>You may find the special dedication from the South African members here:</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a:p>
            <a:pPr indent="0" lvl="0" marL="0" rtl="0" algn="l">
              <a:spcBef>
                <a:spcPts val="0"/>
              </a:spcBef>
              <a:spcAft>
                <a:spcPts val="0"/>
              </a:spcAft>
              <a:buNone/>
            </a:pPr>
            <a:r>
              <a:rPr b="1" lang="en" sz="1200" u="sng">
                <a:solidFill>
                  <a:schemeClr val="hlink"/>
                </a:solidFill>
                <a:latin typeface="Roboto"/>
                <a:ea typeface="Roboto"/>
                <a:cs typeface="Roboto"/>
                <a:sym typeface="Roboto"/>
                <a:hlinkClick r:id="rId7"/>
              </a:rPr>
              <a:t>Minegishi Legacy in ASFA</a:t>
            </a:r>
            <a:endParaRPr b="1" sz="1200">
              <a:solidFill>
                <a:schemeClr val="dk1"/>
              </a:solidFill>
              <a:latin typeface="Roboto"/>
              <a:ea typeface="Roboto"/>
              <a:cs typeface="Roboto"/>
              <a:sym typeface="Roboto"/>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600">
              <a:solidFill>
                <a:schemeClr val="dk1"/>
              </a:solidFill>
            </a:endParaRPr>
          </a:p>
        </p:txBody>
      </p:sp>
      <p:pic>
        <p:nvPicPr>
          <p:cNvPr id="111" name="Google Shape;111;p18"/>
          <p:cNvPicPr preferRelativeResize="0"/>
          <p:nvPr/>
        </p:nvPicPr>
        <p:blipFill>
          <a:blip r:embed="rId8">
            <a:alphaModFix/>
          </a:blip>
          <a:stretch>
            <a:fillRect/>
          </a:stretch>
        </p:blipFill>
        <p:spPr>
          <a:xfrm>
            <a:off x="0" y="0"/>
            <a:ext cx="733475" cy="71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idx="1" type="body"/>
          </p:nvPr>
        </p:nvSpPr>
        <p:spPr>
          <a:xfrm>
            <a:off x="311700" y="980775"/>
            <a:ext cx="8520600" cy="36825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rPr b="1" lang="en" sz="2200">
                <a:solidFill>
                  <a:schemeClr val="dk1"/>
                </a:solidFill>
                <a:latin typeface="Comfortaa"/>
                <a:ea typeface="Comfortaa"/>
                <a:cs typeface="Comfortaa"/>
                <a:sym typeface="Comfortaa"/>
              </a:rPr>
              <a:t>Please follow us on Instagram:</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rPr b="1" lang="en" sz="2200">
                <a:solidFill>
                  <a:schemeClr val="dk1"/>
                </a:solidFill>
                <a:latin typeface="Comfortaa"/>
                <a:ea typeface="Comfortaa"/>
                <a:cs typeface="Comfortaa"/>
                <a:sym typeface="Comfortaa"/>
              </a:rPr>
              <a:t>Thank you! </a:t>
            </a:r>
            <a:endParaRPr b="1" sz="2200">
              <a:solidFill>
                <a:schemeClr val="dk1"/>
              </a:solidFill>
              <a:latin typeface="Comfortaa"/>
              <a:ea typeface="Comfortaa"/>
              <a:cs typeface="Comfortaa"/>
              <a:sym typeface="Comfortaa"/>
            </a:endParaRPr>
          </a:p>
          <a:p>
            <a:pPr indent="0" lvl="0" marL="0" rtl="0" algn="ctr">
              <a:lnSpc>
                <a:spcPct val="100000"/>
              </a:lnSpc>
              <a:spcBef>
                <a:spcPts val="0"/>
              </a:spcBef>
              <a:spcAft>
                <a:spcPts val="0"/>
              </a:spcAft>
              <a:buClr>
                <a:schemeClr val="dk1"/>
              </a:buClr>
              <a:buSzPts val="1100"/>
              <a:buFont typeface="Arial"/>
              <a:buNone/>
            </a:pPr>
            <a:r>
              <a:rPr b="1" lang="en" sz="2200">
                <a:solidFill>
                  <a:schemeClr val="dk1"/>
                </a:solidFill>
                <a:latin typeface="Comfortaa"/>
                <a:ea typeface="Comfortaa"/>
                <a:cs typeface="Comfortaa"/>
                <a:sym typeface="Comfortaa"/>
              </a:rPr>
              <a:t>Board of GBWG</a:t>
            </a:r>
            <a:endParaRPr b="1" sz="2200">
              <a:solidFill>
                <a:schemeClr val="dk1"/>
              </a:solidFill>
              <a:latin typeface="Comfortaa"/>
              <a:ea typeface="Comfortaa"/>
              <a:cs typeface="Comfortaa"/>
              <a:sym typeface="Comfortaa"/>
            </a:endParaRPr>
          </a:p>
        </p:txBody>
      </p:sp>
      <p:sp>
        <p:nvSpPr>
          <p:cNvPr id="117" name="Google Shape;11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19"/>
          <p:cNvPicPr preferRelativeResize="0"/>
          <p:nvPr/>
        </p:nvPicPr>
        <p:blipFill>
          <a:blip r:embed="rId3">
            <a:alphaModFix/>
          </a:blip>
          <a:stretch>
            <a:fillRect/>
          </a:stretch>
        </p:blipFill>
        <p:spPr>
          <a:xfrm>
            <a:off x="8429275" y="2950"/>
            <a:ext cx="714725" cy="714725"/>
          </a:xfrm>
          <a:prstGeom prst="rect">
            <a:avLst/>
          </a:prstGeom>
          <a:noFill/>
          <a:ln>
            <a:noFill/>
          </a:ln>
        </p:spPr>
      </p:pic>
      <p:pic>
        <p:nvPicPr>
          <p:cNvPr id="119" name="Google Shape;119;p19"/>
          <p:cNvPicPr preferRelativeResize="0"/>
          <p:nvPr/>
        </p:nvPicPr>
        <p:blipFill>
          <a:blip r:embed="rId4">
            <a:alphaModFix/>
          </a:blip>
          <a:stretch>
            <a:fillRect/>
          </a:stretch>
        </p:blipFill>
        <p:spPr>
          <a:xfrm>
            <a:off x="0" y="0"/>
            <a:ext cx="733475" cy="714725"/>
          </a:xfrm>
          <a:prstGeom prst="rect">
            <a:avLst/>
          </a:prstGeom>
          <a:noFill/>
          <a:ln>
            <a:noFill/>
          </a:ln>
        </p:spPr>
      </p:pic>
      <p:pic>
        <p:nvPicPr>
          <p:cNvPr id="120" name="Google Shape;120;p19"/>
          <p:cNvPicPr preferRelativeResize="0"/>
          <p:nvPr/>
        </p:nvPicPr>
        <p:blipFill rotWithShape="1">
          <a:blip r:embed="rId5">
            <a:alphaModFix/>
          </a:blip>
          <a:srcRect b="11508" l="18687" r="21032" t="13758"/>
          <a:stretch/>
        </p:blipFill>
        <p:spPr>
          <a:xfrm>
            <a:off x="3763127" y="1898825"/>
            <a:ext cx="1617749" cy="1974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